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01" r:id="rId3"/>
    <p:sldId id="302" r:id="rId4"/>
    <p:sldId id="311" r:id="rId5"/>
    <p:sldId id="304" r:id="rId6"/>
    <p:sldId id="309" r:id="rId7"/>
    <p:sldId id="308" r:id="rId8"/>
    <p:sldId id="310" r:id="rId9"/>
    <p:sldId id="307" r:id="rId10"/>
    <p:sldId id="306" r:id="rId11"/>
    <p:sldId id="305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102E24"/>
    <a:srgbClr val="EE7B08"/>
    <a:srgbClr val="C00000"/>
    <a:srgbClr val="89814D"/>
    <a:srgbClr val="F3EEE8"/>
    <a:srgbClr val="0D2D12"/>
    <a:srgbClr val="071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9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Sworn Personnel New Hires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</c:v>
                </c:pt>
                <c:pt idx="1">
                  <c:v>82</c:v>
                </c:pt>
                <c:pt idx="2">
                  <c:v>58</c:v>
                </c:pt>
                <c:pt idx="3">
                  <c:v>48</c:v>
                </c:pt>
                <c:pt idx="4">
                  <c:v>16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1-4EB8-BE62-A8973ACF2B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Sworn Personnel Separations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</c:v>
                </c:pt>
                <c:pt idx="1">
                  <c:v>62</c:v>
                </c:pt>
                <c:pt idx="2">
                  <c:v>42</c:v>
                </c:pt>
                <c:pt idx="3">
                  <c:v>60</c:v>
                </c:pt>
                <c:pt idx="4">
                  <c:v>41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1-4EB8-BE62-A8973ACF2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8662640"/>
        <c:axId val="948668880"/>
      </c:barChart>
      <c:catAx>
        <c:axId val="94866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668880"/>
        <c:crosses val="autoZero"/>
        <c:auto val="1"/>
        <c:lblAlgn val="ctr"/>
        <c:lblOffset val="100"/>
        <c:noMultiLvlLbl val="0"/>
      </c:catAx>
      <c:valAx>
        <c:axId val="94866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6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BFAA7-352E-4D90-A012-BD2B1D0D15B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7E03-FD00-4FC5-A186-D5BBAC9B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D2D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" y="132556"/>
            <a:ext cx="866775" cy="8572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45870" y="238015"/>
            <a:ext cx="2423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San Francisco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66565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34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19043"/>
            <a:ext cx="10660380" cy="3657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34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34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677" t="1020" r="2219"/>
          <a:stretch/>
        </p:blipFill>
        <p:spPr>
          <a:xfrm>
            <a:off x="0" y="937875"/>
            <a:ext cx="4503421" cy="56240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3F71-8F64-4298-8864-EC559A665F9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F257-DBC2-41AD-B8DA-2080675C2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D2D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" y="132556"/>
            <a:ext cx="866775" cy="85725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27759" y="99516"/>
            <a:ext cx="304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chemeClr val="bg1"/>
                </a:solidFill>
              </a:rPr>
              <a:t>San Francisco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850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AED4AD-8247-247B-0F32-508772FCD900}"/>
              </a:ext>
            </a:extLst>
          </p:cNvPr>
          <p:cNvSpPr txBox="1">
            <a:spLocks/>
          </p:cNvSpPr>
          <p:nvPr/>
        </p:nvSpPr>
        <p:spPr>
          <a:xfrm>
            <a:off x="2080235" y="2709995"/>
            <a:ext cx="8001000" cy="1175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San Francisco Sheriff’s Department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3600" b="1" dirty="0"/>
              <a:t>FY2023-24 &amp; FY2024-25 Budget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5E779-3C48-79DF-63EB-CF02B442DAA7}"/>
              </a:ext>
            </a:extLst>
          </p:cNvPr>
          <p:cNvSpPr txBox="1"/>
          <p:nvPr/>
        </p:nvSpPr>
        <p:spPr>
          <a:xfrm>
            <a:off x="2095500" y="4226950"/>
            <a:ext cx="8001000" cy="92333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78E4A22-86EB-C735-910D-7FF559DA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" y="2606709"/>
            <a:ext cx="1401890" cy="13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79F6072-D825-059E-946B-537175CE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10" y="2606710"/>
            <a:ext cx="1414943" cy="13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F1518-0017-B91E-4C62-893600C38EA1}"/>
              </a:ext>
            </a:extLst>
          </p:cNvPr>
          <p:cNvSpPr txBox="1"/>
          <p:nvPr/>
        </p:nvSpPr>
        <p:spPr>
          <a:xfrm>
            <a:off x="4862281" y="4344810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February 13,2023</a:t>
            </a:r>
          </a:p>
        </p:txBody>
      </p:sp>
    </p:spTree>
    <p:extLst>
      <p:ext uri="{BB962C8B-B14F-4D97-AF65-F5344CB8AC3E}">
        <p14:creationId xmlns:p14="http://schemas.microsoft.com/office/powerpoint/2010/main" val="12522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56083E-4EE5-0C24-CCC6-04AD712F843C}"/>
              </a:ext>
            </a:extLst>
          </p:cNvPr>
          <p:cNvSpPr txBox="1">
            <a:spLocks/>
          </p:cNvSpPr>
          <p:nvPr/>
        </p:nvSpPr>
        <p:spPr>
          <a:xfrm>
            <a:off x="425116" y="5791855"/>
            <a:ext cx="10796337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Ensure staff can successfully meet expected supervisor training, FTO, Active Shooter, </a:t>
            </a:r>
            <a:r>
              <a:rPr lang="en-US" sz="2000" dirty="0" smtClean="0">
                <a:cs typeface="Arial" panose="020B0604020202020204" pitchFamily="34" charset="0"/>
              </a:rPr>
              <a:t>Emergency Services Unit, Special Response Team, POST leadership </a:t>
            </a:r>
            <a:r>
              <a:rPr lang="en-US" sz="2000" dirty="0">
                <a:cs typeface="Arial" panose="020B0604020202020204" pitchFamily="34" charset="0"/>
              </a:rPr>
              <a:t>t</a:t>
            </a:r>
            <a:r>
              <a:rPr lang="en-US" sz="2000" dirty="0" smtClean="0">
                <a:cs typeface="Arial" panose="020B0604020202020204" pitchFamily="34" charset="0"/>
              </a:rPr>
              <a:t>raining and command </a:t>
            </a: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en-US" sz="2000" dirty="0" smtClean="0">
                <a:cs typeface="Arial" panose="020B0604020202020204" pitchFamily="34" charset="0"/>
              </a:rPr>
              <a:t>ollege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smtClean="0">
                <a:cs typeface="Arial" panose="020B0604020202020204" pitchFamily="34" charset="0"/>
              </a:rPr>
              <a:t>Crisis Intervention Techniques, </a:t>
            </a:r>
            <a:r>
              <a:rPr lang="en-US" sz="2000" dirty="0">
                <a:cs typeface="Arial" panose="020B0604020202020204" pitchFamily="34" charset="0"/>
              </a:rPr>
              <a:t>and training for professional staff.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01316D-DDF2-BE76-3C22-2432D6FD76E8}"/>
              </a:ext>
            </a:extLst>
          </p:cNvPr>
          <p:cNvSpPr txBox="1">
            <a:spLocks/>
          </p:cNvSpPr>
          <p:nvPr/>
        </p:nvSpPr>
        <p:spPr>
          <a:xfrm>
            <a:off x="2630654" y="5354870"/>
            <a:ext cx="6353175" cy="42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>
                <a:cs typeface="Arial" panose="020B0604020202020204" pitchFamily="34" charset="0"/>
              </a:rPr>
              <a:t>Invest In and Value our Employees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B0C38-99E2-A412-421D-F3847D7827CE}"/>
              </a:ext>
            </a:extLst>
          </p:cNvPr>
          <p:cNvSpPr txBox="1">
            <a:spLocks/>
          </p:cNvSpPr>
          <p:nvPr/>
        </p:nvSpPr>
        <p:spPr>
          <a:xfrm>
            <a:off x="4326006" y="1249680"/>
            <a:ext cx="494347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Enrich Training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1B119A-ABCF-4A6C-1050-049669CA9755}"/>
              </a:ext>
            </a:extLst>
          </p:cNvPr>
          <p:cNvCxnSpPr>
            <a:cxnSpLocks/>
          </p:cNvCxnSpPr>
          <p:nvPr/>
        </p:nvCxnSpPr>
        <p:spPr>
          <a:xfrm>
            <a:off x="4240282" y="1821180"/>
            <a:ext cx="3190875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16FF9A-CD15-56B6-B8EC-A80D5BD6D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9"/>
          <a:stretch/>
        </p:blipFill>
        <p:spPr>
          <a:xfrm>
            <a:off x="3077617" y="2018635"/>
            <a:ext cx="5516203" cy="3336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54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87D13D-EDDA-BB42-3146-D6F81A1540A0}"/>
              </a:ext>
            </a:extLst>
          </p:cNvPr>
          <p:cNvSpPr txBox="1">
            <a:spLocks/>
          </p:cNvSpPr>
          <p:nvPr/>
        </p:nvSpPr>
        <p:spPr>
          <a:xfrm>
            <a:off x="2575891" y="1267074"/>
            <a:ext cx="886777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Mayor’s Office Requested Cuts</a:t>
            </a:r>
          </a:p>
          <a:p>
            <a:endParaRPr lang="en-US" sz="4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32EB97-155F-3F66-1A5F-E92168857DDF}"/>
              </a:ext>
            </a:extLst>
          </p:cNvPr>
          <p:cNvCxnSpPr>
            <a:cxnSpLocks/>
          </p:cNvCxnSpPr>
          <p:nvPr/>
        </p:nvCxnSpPr>
        <p:spPr>
          <a:xfrm>
            <a:off x="2536135" y="1838574"/>
            <a:ext cx="6458779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4567EA-BB51-D2B5-3E59-7F783E158FA7}"/>
              </a:ext>
            </a:extLst>
          </p:cNvPr>
          <p:cNvSpPr txBox="1"/>
          <p:nvPr/>
        </p:nvSpPr>
        <p:spPr>
          <a:xfrm>
            <a:off x="479203" y="2410074"/>
            <a:ext cx="105726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Mayor’s Office General Fund FY2021-22: ≈$244,665,234</a:t>
            </a:r>
          </a:p>
          <a:p>
            <a:pPr algn="ctr"/>
            <a:endParaRPr lang="en-US" sz="3200" b="0" i="0" dirty="0" smtClean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3200" b="1" i="0" dirty="0" smtClean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en-US" sz="32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% - $</a:t>
            </a:r>
            <a:r>
              <a:rPr lang="en-US" sz="3200" b="1" i="0" dirty="0" smtClean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10,277,497</a:t>
            </a:r>
          </a:p>
          <a:p>
            <a:pPr algn="ctr"/>
            <a:endParaRPr lang="en-US" sz="32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32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Working to meet the requested budget 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cuts while enhancing safety for the communit</a:t>
            </a:r>
            <a:r>
              <a:rPr lang="en-US" sz="32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y, our staff and the incarcerated population</a:t>
            </a:r>
            <a:endParaRPr lang="en-US" sz="3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1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3C4391-4778-4E7A-C903-FBE8BD61D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580F15-EE8F-D168-2BEE-E8BB227D3898}"/>
              </a:ext>
            </a:extLst>
          </p:cNvPr>
          <p:cNvSpPr/>
          <p:nvPr/>
        </p:nvSpPr>
        <p:spPr>
          <a:xfrm>
            <a:off x="391969" y="2920747"/>
            <a:ext cx="466580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Work with our criminal justice partners, community organizations and members  to improve the </a:t>
            </a:r>
            <a:r>
              <a:rPr lang="en-US" sz="2000" dirty="0" smtClean="0">
                <a:cs typeface="Arial" panose="020B0604020202020204" pitchFamily="34" charset="0"/>
              </a:rPr>
              <a:t>quality </a:t>
            </a:r>
            <a:r>
              <a:rPr lang="en-US" sz="2000" dirty="0">
                <a:cs typeface="Arial" panose="020B0604020202020204" pitchFamily="34" charset="0"/>
              </a:rPr>
              <a:t>of life in </a:t>
            </a:r>
            <a:r>
              <a:rPr lang="en-US" sz="2000" dirty="0" smtClean="0">
                <a:cs typeface="Arial" panose="020B0604020202020204" pitchFamily="34" charset="0"/>
              </a:rPr>
              <a:t>San Francisco</a:t>
            </a:r>
            <a:endParaRPr lang="en-US" sz="2000" dirty="0">
              <a:cs typeface="Arial" panose="020B0604020202020204" pitchFamily="34" charset="0"/>
            </a:endParaRPr>
          </a:p>
          <a:p>
            <a:pPr marL="855662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Field Training Officers </a:t>
            </a:r>
            <a:endParaRPr lang="en-US" sz="2000" dirty="0">
              <a:cs typeface="Arial" panose="020B0604020202020204" pitchFamily="34" charset="0"/>
            </a:endParaRPr>
          </a:p>
          <a:p>
            <a:pPr marL="855662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Expand </a:t>
            </a:r>
            <a:r>
              <a:rPr lang="en-US" sz="2000" dirty="0" smtClean="0">
                <a:cs typeface="Arial" panose="020B0604020202020204" pitchFamily="34" charset="0"/>
              </a:rPr>
              <a:t>Warrant Services Unit</a:t>
            </a:r>
            <a:endParaRPr lang="en-US" sz="2000" dirty="0">
              <a:cs typeface="Arial" panose="020B0604020202020204" pitchFamily="34" charset="0"/>
            </a:endParaRPr>
          </a:p>
          <a:p>
            <a:pPr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Reduce retail theft crime </a:t>
            </a:r>
          </a:p>
          <a:p>
            <a:pPr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Victim Services </a:t>
            </a:r>
          </a:p>
          <a:p>
            <a:pPr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Cameo House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9832E-3700-C73E-1A8E-27E5A8F1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277" y="2376100"/>
            <a:ext cx="6838648" cy="3666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89E5C5-8B3C-77BF-25B1-EF0992FDF785}"/>
              </a:ext>
            </a:extLst>
          </p:cNvPr>
          <p:cNvCxnSpPr>
            <a:cxnSpLocks/>
          </p:cNvCxnSpPr>
          <p:nvPr/>
        </p:nvCxnSpPr>
        <p:spPr>
          <a:xfrm>
            <a:off x="3228975" y="1878330"/>
            <a:ext cx="4895850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D67F52-68FA-BACF-9064-FBBE434F9973}"/>
              </a:ext>
            </a:extLst>
          </p:cNvPr>
          <p:cNvSpPr txBox="1"/>
          <p:nvPr/>
        </p:nvSpPr>
        <p:spPr>
          <a:xfrm>
            <a:off x="509891" y="2276041"/>
            <a:ext cx="3986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cs typeface="Arial" panose="020B0604020202020204" pitchFamily="34" charset="0"/>
              </a:rPr>
              <a:t>Improving Public Safety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4E4E7B-62E4-48F5-6DAB-B73EB562A627}"/>
              </a:ext>
            </a:extLst>
          </p:cNvPr>
          <p:cNvSpPr txBox="1">
            <a:spLocks/>
          </p:cNvSpPr>
          <p:nvPr/>
        </p:nvSpPr>
        <p:spPr>
          <a:xfrm>
            <a:off x="1333500" y="1279978"/>
            <a:ext cx="8867775" cy="7252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Protect San </a:t>
            </a:r>
            <a:r>
              <a:rPr lang="en-US" sz="4000" b="1" dirty="0" smtClean="0"/>
              <a:t>Francisco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143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4E4E7B-62E4-48F5-6DAB-B73EB562A627}"/>
              </a:ext>
            </a:extLst>
          </p:cNvPr>
          <p:cNvSpPr txBox="1">
            <a:spLocks/>
          </p:cNvSpPr>
          <p:nvPr/>
        </p:nvSpPr>
        <p:spPr>
          <a:xfrm>
            <a:off x="1333500" y="1279978"/>
            <a:ext cx="8867775" cy="7252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Protect San Francisco: </a:t>
            </a:r>
            <a:r>
              <a:rPr lang="en-US" altLang="en-US" sz="4000" b="1" dirty="0">
                <a:cs typeface="Times New Roman" panose="02020603050405020304" pitchFamily="18" charset="0"/>
              </a:rPr>
              <a:t>Improving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Outcomes</a:t>
            </a:r>
            <a:endParaRPr lang="en-US" sz="4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89E5C5-8B3C-77BF-25B1-EF0992FDF785}"/>
              </a:ext>
            </a:extLst>
          </p:cNvPr>
          <p:cNvCxnSpPr>
            <a:cxnSpLocks/>
          </p:cNvCxnSpPr>
          <p:nvPr/>
        </p:nvCxnSpPr>
        <p:spPr>
          <a:xfrm>
            <a:off x="1181100" y="1878330"/>
            <a:ext cx="8924925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B066849-8D82-9924-58B5-BC95A3D528EA}"/>
              </a:ext>
            </a:extLst>
          </p:cNvPr>
          <p:cNvSpPr/>
          <p:nvPr/>
        </p:nvSpPr>
        <p:spPr>
          <a:xfrm>
            <a:off x="381000" y="2265942"/>
            <a:ext cx="11430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28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cs typeface="Arial" panose="020B0604020202020204" pitchFamily="34" charset="0"/>
              </a:rPr>
              <a:t>Peer advocacy </a:t>
            </a:r>
            <a:r>
              <a:rPr lang="en-US" sz="2000" dirty="0">
                <a:cs typeface="Arial" panose="020B0604020202020204" pitchFamily="34" charset="0"/>
              </a:rPr>
              <a:t>- Meet people at the time of release for linkage</a:t>
            </a:r>
          </a:p>
          <a:p>
            <a:pPr marL="287338" lvl="1" indent="-228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Provide more robust Discharge Planning Services for those persons most frequently booked</a:t>
            </a:r>
          </a:p>
          <a:p>
            <a:pPr marL="287338" lvl="1" indent="-228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Implement a new program to </a:t>
            </a:r>
            <a:r>
              <a:rPr lang="en-US" sz="2000" b="1" dirty="0">
                <a:cs typeface="Arial" panose="020B0604020202020204" pitchFamily="34" charset="0"/>
              </a:rPr>
              <a:t>address opioid addiction </a:t>
            </a:r>
            <a:r>
              <a:rPr lang="en-US" sz="2000" dirty="0">
                <a:cs typeface="Arial" panose="020B0604020202020204" pitchFamily="34" charset="0"/>
              </a:rPr>
              <a:t>at the time of booking</a:t>
            </a:r>
          </a:p>
          <a:p>
            <a:pPr marL="287338" lvl="1" indent="-228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Enhance communication with providers through use of tablets (direct messaging)</a:t>
            </a:r>
          </a:p>
          <a:p>
            <a:pPr marL="344488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Arial" panose="020B0604020202020204" pitchFamily="34" charset="0"/>
              </a:rPr>
              <a:t>Safe Passage transport, Safe </a:t>
            </a:r>
            <a:r>
              <a:rPr lang="en-US" sz="2000" dirty="0">
                <a:cs typeface="Arial" panose="020B0604020202020204" pitchFamily="34" charset="0"/>
              </a:rPr>
              <a:t>Harbor beds and </a:t>
            </a:r>
            <a:r>
              <a:rPr lang="en-US" sz="2000" b="1" dirty="0">
                <a:cs typeface="Arial" panose="020B0604020202020204" pitchFamily="34" charset="0"/>
              </a:rPr>
              <a:t>coordinated entry</a:t>
            </a:r>
            <a:r>
              <a:rPr lang="en-US" sz="2000" dirty="0">
                <a:cs typeface="Arial" panose="020B0604020202020204" pitchFamily="34" charset="0"/>
              </a:rPr>
              <a:t> for DHSH</a:t>
            </a:r>
          </a:p>
          <a:p>
            <a:pPr marL="344488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Increase case managers for ACM at SF Pretrial </a:t>
            </a:r>
          </a:p>
          <a:p>
            <a:pPr marL="344488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Free Phone Calls: </a:t>
            </a:r>
            <a:r>
              <a:rPr lang="en-US" sz="2000" dirty="0"/>
              <a:t>Cost for 15-minute call from $4.45 FY14 to $0.00 FY21.  Funding for free phone calls included in FY22-23 &amp; FY23-24 base budget.</a:t>
            </a:r>
          </a:p>
          <a:p>
            <a:pPr marL="801688" lvl="2" indent="-285750"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2" indent="-285750"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A499C-030C-B268-DF42-9D2C49C41E38}"/>
              </a:ext>
            </a:extLst>
          </p:cNvPr>
          <p:cNvSpPr/>
          <p:nvPr/>
        </p:nvSpPr>
        <p:spPr>
          <a:xfrm>
            <a:off x="739455" y="5413080"/>
            <a:ext cx="312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Expand Youth Programs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16276-C175-CC7F-61EB-3F85E7EC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626020"/>
            <a:ext cx="3949378" cy="2801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AAD55-94B8-B35F-E5E7-3C889916B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31" y="2570985"/>
            <a:ext cx="6265068" cy="2874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ECB170-F704-FACF-7468-81D43248E78F}"/>
              </a:ext>
            </a:extLst>
          </p:cNvPr>
          <p:cNvSpPr txBox="1">
            <a:spLocks/>
          </p:cNvSpPr>
          <p:nvPr/>
        </p:nvSpPr>
        <p:spPr>
          <a:xfrm>
            <a:off x="3545047" y="1279978"/>
            <a:ext cx="494347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Engage San Francisco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CFA007-2154-EBED-7167-471392EE28F6}"/>
              </a:ext>
            </a:extLst>
          </p:cNvPr>
          <p:cNvCxnSpPr>
            <a:cxnSpLocks/>
          </p:cNvCxnSpPr>
          <p:nvPr/>
        </p:nvCxnSpPr>
        <p:spPr>
          <a:xfrm>
            <a:off x="3228975" y="1878330"/>
            <a:ext cx="4895850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9A8AB2-D3EB-750A-B370-769D3D4260D1}"/>
              </a:ext>
            </a:extLst>
          </p:cNvPr>
          <p:cNvSpPr txBox="1"/>
          <p:nvPr/>
        </p:nvSpPr>
        <p:spPr>
          <a:xfrm>
            <a:off x="5238750" y="5418847"/>
            <a:ext cx="6499544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Retention: Ensure staff can successfully meet expectations</a:t>
            </a:r>
          </a:p>
          <a:p>
            <a:pPr marL="744538" lvl="2" indent="-228600">
              <a:buFont typeface="Wingdings" panose="05000000000000000000" pitchFamily="2" charset="2"/>
              <a:buChar char="ü"/>
            </a:pPr>
            <a:r>
              <a:rPr lang="en-US" sz="2000" b="1" dirty="0"/>
              <a:t>New ask: 500K in funding to address recruitment</a:t>
            </a:r>
          </a:p>
        </p:txBody>
      </p:sp>
    </p:spTree>
    <p:extLst>
      <p:ext uri="{BB962C8B-B14F-4D97-AF65-F5344CB8AC3E}">
        <p14:creationId xmlns:p14="http://schemas.microsoft.com/office/powerpoint/2010/main" val="285544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9DD-021C-21FD-A16C-B848AB534460}"/>
              </a:ext>
            </a:extLst>
          </p:cNvPr>
          <p:cNvSpPr txBox="1">
            <a:spLocks/>
          </p:cNvSpPr>
          <p:nvPr/>
        </p:nvSpPr>
        <p:spPr>
          <a:xfrm>
            <a:off x="1636295" y="1137016"/>
            <a:ext cx="843012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Improve Organizational Accountability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6B18-C628-F323-4E3F-D040734252C3}"/>
              </a:ext>
            </a:extLst>
          </p:cNvPr>
          <p:cNvSpPr txBox="1">
            <a:spLocks/>
          </p:cNvSpPr>
          <p:nvPr/>
        </p:nvSpPr>
        <p:spPr>
          <a:xfrm>
            <a:off x="352426" y="2409825"/>
            <a:ext cx="469582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Increase out of cell </a:t>
            </a:r>
            <a:r>
              <a:rPr lang="en-US" sz="2000" dirty="0" smtClean="0">
                <a:cs typeface="Arial" panose="020B0604020202020204" pitchFamily="34" charset="0"/>
              </a:rPr>
              <a:t>time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Chicago Beyond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Holistic Safety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Expand OIS board to include </a:t>
            </a:r>
            <a:r>
              <a:rPr lang="en-US" sz="2000" dirty="0">
                <a:cs typeface="Arial" panose="020B0604020202020204" pitchFamily="34" charset="0"/>
              </a:rPr>
              <a:t>use of force </a:t>
            </a:r>
            <a:r>
              <a:rPr lang="en-US" sz="2000" dirty="0" smtClean="0">
                <a:cs typeface="Arial" panose="020B0604020202020204" pitchFamily="34" charset="0"/>
              </a:rPr>
              <a:t>review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SB 2 Reporting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Oversight Board</a:t>
            </a:r>
          </a:p>
          <a:p>
            <a:pPr marL="227012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Employee Wellness: </a:t>
            </a:r>
          </a:p>
          <a:p>
            <a:pPr lvl="1" indent="-230188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Implement an </a:t>
            </a:r>
            <a:r>
              <a:rPr lang="en-US" sz="2000" b="1" dirty="0">
                <a:cs typeface="Arial" panose="020B0604020202020204" pitchFamily="34" charset="0"/>
              </a:rPr>
              <a:t>employee wellness program </a:t>
            </a:r>
          </a:p>
          <a:p>
            <a:pPr lvl="1" indent="-230188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Improve the physical environment for staff and offer opportunities for expansion</a:t>
            </a:r>
          </a:p>
          <a:p>
            <a:pPr marL="912812" lvl="2" indent="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FC4CF-CBF6-9A51-C4AF-0613636A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72" y="2409825"/>
            <a:ext cx="6632827" cy="3279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C78C6-2F1D-98FE-518C-489CC4F33D05}"/>
              </a:ext>
            </a:extLst>
          </p:cNvPr>
          <p:cNvCxnSpPr>
            <a:cxnSpLocks/>
          </p:cNvCxnSpPr>
          <p:nvPr/>
        </p:nvCxnSpPr>
        <p:spPr>
          <a:xfrm>
            <a:off x="1743075" y="1821180"/>
            <a:ext cx="8086725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8DF806-2FCE-C2A6-381A-DC4CD5F8A90C}"/>
              </a:ext>
            </a:extLst>
          </p:cNvPr>
          <p:cNvSpPr txBox="1"/>
          <p:nvPr/>
        </p:nvSpPr>
        <p:spPr>
          <a:xfrm>
            <a:off x="6886575" y="5688899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San Francisco Sheriff’s Oversight Board Members</a:t>
            </a:r>
          </a:p>
        </p:txBody>
      </p:sp>
    </p:spTree>
    <p:extLst>
      <p:ext uri="{BB962C8B-B14F-4D97-AF65-F5344CB8AC3E}">
        <p14:creationId xmlns:p14="http://schemas.microsoft.com/office/powerpoint/2010/main" val="343041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DC4DFB-ADD0-17C9-FFC5-C2DE579D4B63}"/>
              </a:ext>
            </a:extLst>
          </p:cNvPr>
          <p:cNvSpPr txBox="1"/>
          <p:nvPr/>
        </p:nvSpPr>
        <p:spPr>
          <a:xfrm>
            <a:off x="4843462" y="2324878"/>
            <a:ext cx="656272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30188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Modernize Data</a:t>
            </a:r>
            <a:r>
              <a:rPr lang="en-US" sz="2000" dirty="0">
                <a:cs typeface="Arial" panose="020B0604020202020204" pitchFamily="34" charset="0"/>
              </a:rPr>
              <a:t>: Support transparency and unfunded mandates</a:t>
            </a:r>
          </a:p>
          <a:p>
            <a:pPr marL="744538" lvl="2" indent="-2286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Replace Jail Management System to be more flexible and provide more responsive data</a:t>
            </a:r>
          </a:p>
          <a:p>
            <a:pPr marL="744538" lvl="2" indent="-2286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3 professional staff: 1043 System Engineer: 1824 Analyst: 1093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lvl="1" indent="-230188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Additional staff for a broader expansion of BWC and subsequent review and disclosure of recorded data as legally permissible</a:t>
            </a:r>
          </a:p>
          <a:p>
            <a:pPr marL="744538" lvl="2" indent="-228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3 – 8173 Classification Legal Assistant</a:t>
            </a:r>
          </a:p>
          <a:p>
            <a:pPr marL="744538" lvl="2" indent="-228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1 – 8508 Sheriff’s Sergeant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703AF-9075-9142-3C82-BC70949E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062920"/>
            <a:ext cx="3586164" cy="4493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4C645B-0CEF-F3E2-EFEE-F2FC0DD658A8}"/>
              </a:ext>
            </a:extLst>
          </p:cNvPr>
          <p:cNvSpPr txBox="1">
            <a:spLocks/>
          </p:cNvSpPr>
          <p:nvPr/>
        </p:nvSpPr>
        <p:spPr>
          <a:xfrm>
            <a:off x="3409949" y="1240155"/>
            <a:ext cx="494347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Modernize Technology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0A4A9D-2E0A-5FE5-E2F9-D40A2A7B4180}"/>
              </a:ext>
            </a:extLst>
          </p:cNvPr>
          <p:cNvCxnSpPr>
            <a:cxnSpLocks/>
          </p:cNvCxnSpPr>
          <p:nvPr/>
        </p:nvCxnSpPr>
        <p:spPr>
          <a:xfrm>
            <a:off x="3228975" y="1830705"/>
            <a:ext cx="4895850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BFDEEC-9425-055F-3266-50F5FC4C4BD0}"/>
              </a:ext>
            </a:extLst>
          </p:cNvPr>
          <p:cNvSpPr txBox="1"/>
          <p:nvPr/>
        </p:nvSpPr>
        <p:spPr>
          <a:xfrm>
            <a:off x="257175" y="2491109"/>
            <a:ext cx="464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Improve the work-environment for staff: </a:t>
            </a:r>
          </a:p>
          <a:p>
            <a:pPr marL="4572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) Jails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/>
              <a:t>Re-allocating / updating of space 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/>
              <a:t>Modernize workstations 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/>
              <a:t>New </a:t>
            </a:r>
            <a:r>
              <a:rPr lang="en-US" sz="2000" dirty="0" smtClean="0"/>
              <a:t>equipment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 smtClean="0"/>
              <a:t>Chicago Beyond </a:t>
            </a:r>
            <a:endParaRPr lang="en-US" sz="2000" dirty="0"/>
          </a:p>
          <a:p>
            <a:pPr marL="457200">
              <a:buFont typeface="+mj-lt"/>
              <a:buAutoNum type="arabicPeriod"/>
            </a:pPr>
            <a:r>
              <a:rPr lang="en-US" sz="2000" dirty="0"/>
              <a:t>) Reduce injuries 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/>
              <a:t>Safety committees </a:t>
            </a:r>
          </a:p>
          <a:p>
            <a:pPr marL="457200">
              <a:buFont typeface="+mj-lt"/>
              <a:buAutoNum type="arabicPeriod"/>
            </a:pPr>
            <a:r>
              <a:rPr lang="en-US" sz="2000" dirty="0"/>
              <a:t>) Increase Pride 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/>
              <a:t>New vehicles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dirty="0" smtClean="0"/>
              <a:t>Equipment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6DEC3-64B0-C8D8-FC61-25DF2590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411730"/>
            <a:ext cx="6572250" cy="3605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6DE93D-2045-1D07-A517-7F9C26C42CA3}"/>
              </a:ext>
            </a:extLst>
          </p:cNvPr>
          <p:cNvSpPr txBox="1">
            <a:spLocks/>
          </p:cNvSpPr>
          <p:nvPr/>
        </p:nvSpPr>
        <p:spPr>
          <a:xfrm>
            <a:off x="3228975" y="1268730"/>
            <a:ext cx="637222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cs typeface="Times New Roman" panose="02020603050405020304" pitchFamily="18" charset="0"/>
              </a:rPr>
              <a:t>Maximize Workforce Potential</a:t>
            </a:r>
          </a:p>
          <a:p>
            <a:endParaRPr lang="en-US" sz="40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882F4-4F9A-D5C8-3CEB-6A17D443CB15}"/>
              </a:ext>
            </a:extLst>
          </p:cNvPr>
          <p:cNvCxnSpPr>
            <a:cxnSpLocks/>
          </p:cNvCxnSpPr>
          <p:nvPr/>
        </p:nvCxnSpPr>
        <p:spPr>
          <a:xfrm>
            <a:off x="3057525" y="1840230"/>
            <a:ext cx="6315075" cy="0"/>
          </a:xfrm>
          <a:prstGeom prst="line">
            <a:avLst/>
          </a:prstGeom>
          <a:ln w="34925">
            <a:solidFill>
              <a:srgbClr val="DAC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7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DA8CD5-EFA8-4746-234D-5F6DEFDC69E7}"/>
              </a:ext>
            </a:extLst>
          </p:cNvPr>
          <p:cNvSpPr txBox="1">
            <a:spLocks/>
          </p:cNvSpPr>
          <p:nvPr/>
        </p:nvSpPr>
        <p:spPr>
          <a:xfrm>
            <a:off x="1695450" y="1361377"/>
            <a:ext cx="8153400" cy="1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Hiring Not Keeping Pace with Separations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sv-SE" sz="1800" dirty="0">
                <a:solidFill>
                  <a:prstClr val="black"/>
                </a:solidFill>
                <a:cs typeface="Arial" panose="020B0604020202020204" pitchFamily="34" charset="0"/>
              </a:rPr>
              <a:t>Sworn Staff Hiring vs. Sworn Attrition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20ABC2-751B-F06E-CC3E-F396A50F1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368881"/>
              </p:ext>
            </p:extLst>
          </p:nvPr>
        </p:nvGraphicFramePr>
        <p:xfrm>
          <a:off x="924338" y="2057399"/>
          <a:ext cx="10386391" cy="437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55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C00000"/>
      </a:accent1>
      <a:accent2>
        <a:srgbClr val="89814D"/>
      </a:accent2>
      <a:accent3>
        <a:srgbClr val="000000"/>
      </a:accent3>
      <a:accent4>
        <a:srgbClr val="EE7B08"/>
      </a:accent4>
      <a:accent5>
        <a:srgbClr val="FFFF00"/>
      </a:accent5>
      <a:accent6>
        <a:srgbClr val="A7AB05"/>
      </a:accent6>
      <a:hlink>
        <a:srgbClr val="7030A0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72F241A-77A2-41BE-906D-6F3619721531}" vid="{5808A193-8D40-484F-97C3-FB2F00C64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Sheriff's template</Template>
  <TotalTime>7389</TotalTime>
  <Words>429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Kropff, Christian (SHF)</dc:creator>
  <cp:lastModifiedBy>Kropff, Christian (SHF)</cp:lastModifiedBy>
  <cp:revision>26</cp:revision>
  <cp:lastPrinted>2023-02-13T21:26:20Z</cp:lastPrinted>
  <dcterms:created xsi:type="dcterms:W3CDTF">2021-04-19T17:58:46Z</dcterms:created>
  <dcterms:modified xsi:type="dcterms:W3CDTF">2023-02-14T18:41:31Z</dcterms:modified>
</cp:coreProperties>
</file>